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sldIdLst>
    <p:sldId id="276" r:id="rId2"/>
    <p:sldId id="258" r:id="rId3"/>
    <p:sldId id="279" r:id="rId4"/>
    <p:sldId id="280" r:id="rId5"/>
    <p:sldId id="281" r:id="rId6"/>
    <p:sldId id="283" r:id="rId7"/>
    <p:sldId id="284" r:id="rId8"/>
    <p:sldId id="277" r:id="rId9"/>
    <p:sldId id="278" r:id="rId10"/>
    <p:sldId id="285" r:id="rId11"/>
    <p:sldId id="286" r:id="rId12"/>
    <p:sldId id="287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Pictures\картинки3\0_9a983_86f8fbf2_X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97235" y="4558937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8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08715" y="5666386"/>
            <a:ext cx="3233057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89535" algn="ctr">
              <a:lnSpc>
                <a:spcPct val="107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город Боготол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89535" algn="ctr">
              <a:lnSpc>
                <a:spcPct val="107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https://sun9-58.userapi.com/impg/65LIV5qr8hXvM9Y7S3rRtjfW7yfrjtNcuYxiiQ/6R5kgnooUGA.jpg?size=1280x549&amp;quality=95&amp;sign=f01ad740aefbad007ada0d319477075c&amp;c_uniq_tag=f2jWDWswmgktyGNZNvQW9l132WqQBxaE0xeH_IdJb0A&amp;type=album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3170" y="1136154"/>
            <a:ext cx="5940425" cy="2547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Pictures\картинки3\0_9a983_86f8fbf2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026229" y="1002003"/>
            <a:ext cx="711925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>
                <a:latin typeface="+mj-lt"/>
              </a:rPr>
              <a:t>        </a:t>
            </a: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И сейчас я предоставляю слово нашим педагогам:</a:t>
            </a:r>
            <a:r>
              <a:rPr lang="ru-RU" sz="2800" dirty="0" smtClean="0">
                <a:latin typeface="+mj-lt"/>
              </a:rPr>
              <a:t> Егоровой Л.А., Малой Н.П., </a:t>
            </a:r>
          </a:p>
          <a:p>
            <a:r>
              <a:rPr lang="ru-RU" sz="2800" dirty="0" err="1" smtClean="0">
                <a:latin typeface="+mj-lt"/>
              </a:rPr>
              <a:t>Чеботаревской</a:t>
            </a:r>
            <a:r>
              <a:rPr lang="ru-RU" sz="2800" dirty="0" smtClean="0">
                <a:latin typeface="+mj-lt"/>
              </a:rPr>
              <a:t> В.С., </a:t>
            </a:r>
            <a:r>
              <a:rPr lang="ru-RU" sz="2800" dirty="0" err="1" smtClean="0">
                <a:latin typeface="+mj-lt"/>
              </a:rPr>
              <a:t>Трайковской</a:t>
            </a:r>
            <a:r>
              <a:rPr lang="ru-RU" sz="2800" dirty="0" smtClean="0">
                <a:latin typeface="+mj-lt"/>
              </a:rPr>
              <a:t> А.В., </a:t>
            </a:r>
            <a:r>
              <a:rPr lang="ru-RU" sz="2800" dirty="0" err="1" smtClean="0">
                <a:latin typeface="+mj-lt"/>
              </a:rPr>
              <a:t>Путенко</a:t>
            </a:r>
            <a:r>
              <a:rPr lang="ru-RU" sz="2800" dirty="0" smtClean="0">
                <a:latin typeface="+mj-lt"/>
              </a:rPr>
              <a:t> Н.К., вместе </a:t>
            </a: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с которыми мы вспомним тех, кто на протяжении многих лет является наставником для педагогов многих поколений. </a:t>
            </a:r>
            <a:endParaRPr lang="ru-RU" sz="2800" dirty="0">
              <a:latin typeface="+mj-lt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979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Pictures\картинки3\0_9a983_86f8fbf2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947851" y="1929466"/>
            <a:ext cx="71192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dirty="0">
                <a:latin typeface="+mj-lt"/>
              </a:rPr>
              <a:t>        </a:t>
            </a:r>
            <a:r>
              <a:rPr lang="ru-RU" sz="2800" dirty="0" smtClean="0">
                <a:latin typeface="+mj-lt"/>
                <a:cs typeface="Times New Roman" panose="02020603050405020304" pitchFamily="18" charset="0"/>
              </a:rPr>
              <a:t>Выступления педагогов.</a:t>
            </a:r>
            <a:endParaRPr lang="ru-RU" sz="2800" dirty="0">
              <a:latin typeface="+mj-lt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979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Pictures\картинки3\0_9a983_86f8fbf2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947851" y="1929466"/>
            <a:ext cx="711925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dirty="0">
                <a:latin typeface="+mj-lt"/>
              </a:rPr>
              <a:t>        </a:t>
            </a:r>
            <a:r>
              <a:rPr lang="ru-RU" sz="2800" dirty="0" smtClean="0"/>
              <a:t> Все эти педагоги были образцовыми и дальновидными наставниками всем нам, великими лидерами, посвятившими свою жизнь служению человечеству. И сегодня мы  ценим и дорожим всем, чему </a:t>
            </a:r>
            <a:r>
              <a:rPr lang="ru-RU" sz="2800" dirty="0" smtClean="0"/>
              <a:t>они</a:t>
            </a:r>
            <a:r>
              <a:rPr lang="ru-RU" sz="2800" dirty="0" smtClean="0"/>
              <a:t> </a:t>
            </a:r>
            <a:r>
              <a:rPr lang="ru-RU" sz="2800" dirty="0" smtClean="0"/>
              <a:t>нас научили.</a:t>
            </a:r>
          </a:p>
          <a:p>
            <a:pPr algn="ctr"/>
            <a:endParaRPr lang="ru-RU" sz="2800" dirty="0">
              <a:latin typeface="+mj-lt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979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d13-1\Pictures\рамочки\0_a4026_2b6696d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478970"/>
            <a:ext cx="11201400" cy="583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617639">
            <a:off x="1896904" y="1975194"/>
            <a:ext cx="3295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C00000"/>
                </a:solidFill>
              </a:rPr>
              <a:t>СПАСИБО </a:t>
            </a:r>
          </a:p>
        </p:txBody>
      </p:sp>
      <p:sp>
        <p:nvSpPr>
          <p:cNvPr id="5" name="TextBox 4"/>
          <p:cNvSpPr txBox="1"/>
          <p:nvPr/>
        </p:nvSpPr>
        <p:spPr>
          <a:xfrm rot="20617639">
            <a:off x="4517947" y="2759227"/>
            <a:ext cx="960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i="1" dirty="0">
                <a:solidFill>
                  <a:srgbClr val="C00000"/>
                </a:solidFill>
              </a:rPr>
              <a:t>ЗА</a:t>
            </a:r>
          </a:p>
        </p:txBody>
      </p:sp>
      <p:sp>
        <p:nvSpPr>
          <p:cNvPr id="6" name="TextBox 5"/>
          <p:cNvSpPr txBox="1"/>
          <p:nvPr/>
        </p:nvSpPr>
        <p:spPr>
          <a:xfrm rot="20617639">
            <a:off x="6466443" y="2686922"/>
            <a:ext cx="3291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C00000"/>
                </a:solidFill>
              </a:rPr>
              <a:t>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Pictures\картинки3\0_9a983_86f8fbf2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026229" y="1002003"/>
            <a:ext cx="7119257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pPr lvl="0" algn="just"/>
            <a:r>
              <a:rPr lang="ru-RU" dirty="0"/>
              <a:t>     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61656" y="822960"/>
            <a:ext cx="68449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Соответствующий указ 27 июня 2022 года подписал Президент России Владимир Путин. </a:t>
            </a:r>
          </a:p>
          <a:p>
            <a:pPr algn="just"/>
            <a:r>
              <a:rPr lang="ru-RU" sz="2400" dirty="0" smtClean="0"/>
              <a:t>Год педагога и наставника проводится с целью признания особого статуса представителей профессии.</a:t>
            </a:r>
          </a:p>
          <a:p>
            <a:pPr algn="just"/>
            <a:endParaRPr lang="ru-RU" sz="2400" dirty="0" smtClean="0"/>
          </a:p>
          <a:p>
            <a:r>
              <a:rPr lang="ru-RU" sz="2400" b="1" dirty="0" smtClean="0">
                <a:solidFill>
                  <a:srgbClr val="7030A0"/>
                </a:solidFill>
              </a:rPr>
              <a:t>Цель объявленного президентом 2023 года</a:t>
            </a:r>
            <a:r>
              <a:rPr lang="ru-RU" sz="2400" b="1" dirty="0" smtClean="0"/>
              <a:t>: </a:t>
            </a:r>
            <a:r>
              <a:rPr lang="ru-RU" sz="2400" dirty="0" smtClean="0">
                <a:solidFill>
                  <a:srgbClr val="0070C0"/>
                </a:solidFill>
              </a:rPr>
              <a:t>Возрождение престижа профессии педагога, поднятие её на качественно новый уровень, признание особого статуса педагогических работников, в том числе осуществляющих наставническую деятельность.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97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Pictures\картинки3\0_9a983_86f8fbf2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026229" y="1002003"/>
            <a:ext cx="7119257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pPr lvl="0" algn="just"/>
            <a:r>
              <a:rPr lang="ru-RU" dirty="0"/>
              <a:t>     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61507" y="1407497"/>
            <a:ext cx="70104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Одной из  наиболее острых проблем в образовании на сегодняшний день является создание условий для успешной социализации и полноценной самореализации молодых кадров. Система образования нуждается в компетентном, ответственном педагоге, действующем в соответствии с государственной политикой и принципами психолого-педагогической науки.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2597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Pictures\картинки3\0_9a983_86f8fbf2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026229" y="1002003"/>
            <a:ext cx="7119257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pPr lvl="0" algn="just"/>
            <a:r>
              <a:rPr lang="ru-RU" dirty="0"/>
              <a:t>     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61507" y="1407497"/>
            <a:ext cx="70104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Наставничество – социально-экономический</a:t>
            </a:r>
          </a:p>
          <a:p>
            <a:r>
              <a:rPr lang="ru-RU" sz="2400" b="1" dirty="0" smtClean="0"/>
              <a:t>тренд современной России</a:t>
            </a:r>
          </a:p>
          <a:p>
            <a:r>
              <a:rPr lang="ru-RU" sz="2400" b="1" dirty="0" smtClean="0"/>
              <a:t>Задачи, решаемые с помощью эффективной модели наставничества:</a:t>
            </a:r>
          </a:p>
          <a:p>
            <a:r>
              <a:rPr lang="ru-RU" sz="2400" dirty="0" smtClean="0"/>
              <a:t>- Улучшение показателей результативности организации.</a:t>
            </a:r>
          </a:p>
          <a:p>
            <a:r>
              <a:rPr lang="ru-RU" sz="2400" dirty="0" smtClean="0"/>
              <a:t>- Внедрение практик реверсивного обновления коллектива.</a:t>
            </a:r>
          </a:p>
          <a:p>
            <a:r>
              <a:rPr lang="ru-RU" sz="2400" dirty="0" smtClean="0"/>
              <a:t>- Непрерывное развитие организации, готовность к</a:t>
            </a:r>
          </a:p>
          <a:p>
            <a:r>
              <a:rPr lang="ru-RU" sz="2400" dirty="0" smtClean="0"/>
              <a:t>изменениям.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25979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Pictures\картинки3\0_9a983_86f8fbf2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026229" y="1002003"/>
            <a:ext cx="7119257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pPr lvl="0" algn="just"/>
            <a:r>
              <a:rPr lang="ru-RU" dirty="0"/>
              <a:t>     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6343" y="1045029"/>
            <a:ext cx="7051766" cy="478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525979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пользователь\Pictures\картинки3\0_9a983_86f8fbf2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06137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80114" y="1724588"/>
            <a:ext cx="5603966" cy="981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89535"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Наставник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89535" algn="ctr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15736" y="2809503"/>
            <a:ext cx="9472749" cy="236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35941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indent="359410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опытный педагог, имеющий профессиональные успехи, склонный к активной общественной работе, лояльный участник педагогического сообщества. Обладающий лидерскими, организационными и коммуникативными навыками, хорошо развитой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эмпатией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1943" y="3490068"/>
            <a:ext cx="8262257" cy="273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xmlns="" val="914518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пользователь\Pictures\картинки3\0_9a983_86f8fbf2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06137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45428" y="695704"/>
            <a:ext cx="5603966" cy="5920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89535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каждого из нас на разных этапах нашей жизни и профессиональной деятельности были, есть и будут свои педагоги наставники. Но сегодня я предлагаю вам вспомнить тех педагогов, которые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незримо, на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протяжении всей нашей педагогической деятельности идут с нами рука об руку и наставляют нас. Это педагоги, которые известны во всём мире.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89535" algn="ctr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15736" y="2809503"/>
            <a:ext cx="9472749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35941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indent="359410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1943" y="3490068"/>
            <a:ext cx="8262257" cy="273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xmlns="" val="914518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Pictures\картинки3\0_9a983_86f8fbf2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026229" y="1002003"/>
            <a:ext cx="742405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pPr lvl="0" algn="just"/>
            <a:r>
              <a:rPr lang="ru-RU" dirty="0"/>
              <a:t>   </a:t>
            </a:r>
            <a:r>
              <a:rPr lang="ru-RU" sz="4400" b="1" dirty="0" smtClean="0">
                <a:solidFill>
                  <a:srgbClr val="7030A0"/>
                </a:solidFill>
              </a:rPr>
              <a:t>«Педагогическая гостиная.»</a:t>
            </a:r>
          </a:p>
          <a:p>
            <a:pPr algn="ctr"/>
            <a:r>
              <a:rPr lang="ru-RU" sz="3600" dirty="0" smtClean="0">
                <a:latin typeface="+mj-lt"/>
              </a:rPr>
              <a:t>Педагоги наставники : К.Д.Ушинский, </a:t>
            </a:r>
          </a:p>
          <a:p>
            <a:pPr algn="ctr"/>
            <a:r>
              <a:rPr lang="ru-RU" sz="3600" dirty="0" err="1" smtClean="0">
                <a:latin typeface="+mj-lt"/>
              </a:rPr>
              <a:t>Л.С.Выготский</a:t>
            </a:r>
            <a:r>
              <a:rPr lang="ru-RU" sz="3600" dirty="0" smtClean="0">
                <a:latin typeface="+mj-lt"/>
              </a:rPr>
              <a:t>, </a:t>
            </a:r>
          </a:p>
          <a:p>
            <a:pPr algn="ctr"/>
            <a:r>
              <a:rPr lang="ru-RU" sz="3600" dirty="0" smtClean="0">
                <a:latin typeface="+mj-lt"/>
              </a:rPr>
              <a:t>М. </a:t>
            </a:r>
            <a:r>
              <a:rPr lang="ru-RU" sz="3600" dirty="0" err="1" smtClean="0">
                <a:latin typeface="+mj-lt"/>
              </a:rPr>
              <a:t>Монтессори</a:t>
            </a:r>
            <a:r>
              <a:rPr lang="ru-RU" sz="3600" dirty="0" smtClean="0">
                <a:latin typeface="+mj-lt"/>
              </a:rPr>
              <a:t>, </a:t>
            </a:r>
          </a:p>
          <a:p>
            <a:pPr algn="ctr"/>
            <a:r>
              <a:rPr lang="ru-RU" sz="3600" dirty="0" smtClean="0">
                <a:latin typeface="+mj-lt"/>
              </a:rPr>
              <a:t>А.С.Макаренко, </a:t>
            </a:r>
          </a:p>
          <a:p>
            <a:pPr algn="ctr"/>
            <a:r>
              <a:rPr lang="ru-RU" sz="3600" dirty="0" smtClean="0">
                <a:latin typeface="+mj-lt"/>
              </a:rPr>
              <a:t>Н.А.Зайцев.</a:t>
            </a:r>
            <a:endParaRPr lang="ru-RU" sz="36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979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Pictures\картинки3\0_9a983_86f8fbf2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026229" y="1002003"/>
            <a:ext cx="711925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pPr lvl="0" algn="just"/>
            <a:r>
              <a:rPr lang="ru-RU" dirty="0"/>
              <a:t>      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 мной работали десятки молодых педагогов. Я убедился, что как бы человек успешно не окончил педагогический вуз, как бы он не был талантлив, а если не будет учиться на опыте, никогда не будет хорошим педагогом, я сам учился у более старых педагогов…».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А.С. Макаренко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9794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401</Words>
  <Application>Microsoft Office PowerPoint</Application>
  <PresentationFormat>Произвольный</PresentationFormat>
  <Paragraphs>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Pavlovskaya SYu</cp:lastModifiedBy>
  <cp:revision>70</cp:revision>
  <dcterms:created xsi:type="dcterms:W3CDTF">2018-11-19T04:49:18Z</dcterms:created>
  <dcterms:modified xsi:type="dcterms:W3CDTF">2023-02-15T08:08:31Z</dcterms:modified>
</cp:coreProperties>
</file>