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67" r:id="rId3"/>
    <p:sldId id="268" r:id="rId4"/>
    <p:sldId id="273" r:id="rId5"/>
    <p:sldId id="275" r:id="rId6"/>
    <p:sldId id="277" r:id="rId7"/>
    <p:sldId id="272" r:id="rId8"/>
    <p:sldId id="274" r:id="rId9"/>
    <p:sldId id="282"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71A2F97-FC5B-4403-877D-CA8C6D51D706}" type="datetimeFigureOut">
              <a:rPr lang="ru-RU"/>
              <a:pPr>
                <a:defRPr/>
              </a:pPr>
              <a:t>09.03.2023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C6A23FE-9DE6-462F-A52F-4C700C7871A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раз слайда 1"/>
          <p:cNvSpPr>
            <a:spLocks noGrp="1" noRot="1" noChangeAspect="1" noTextEdit="1"/>
          </p:cNvSpPr>
          <p:nvPr>
            <p:ph type="sldImg"/>
          </p:nvPr>
        </p:nvSpPr>
        <p:spPr bwMode="auto">
          <a:noFill/>
          <a:ln>
            <a:solidFill>
              <a:srgbClr val="000000"/>
            </a:solidFill>
            <a:miter lim="800000"/>
            <a:headEnd/>
            <a:tailEnd/>
          </a:ln>
        </p:spPr>
      </p:sp>
      <p:sp>
        <p:nvSpPr>
          <p:cNvPr id="2355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ltLang="ru-RU" dirty="0" smtClean="0"/>
          </a:p>
        </p:txBody>
      </p:sp>
      <p:sp>
        <p:nvSpPr>
          <p:cNvPr id="23555"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0841A57-8458-4FBF-B590-B28545AD8C96}" type="slidenum">
              <a:rPr lang="ru-RU" altLang="ru-RU" sz="1200">
                <a:latin typeface="Calibri" pitchFamily="34" charset="0"/>
              </a:rPr>
              <a:pPr algn="r"/>
              <a:t>4</a:t>
            </a:fld>
            <a:endParaRPr lang="ru-RU" altLang="ru-RU"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раз слайда 1"/>
          <p:cNvSpPr>
            <a:spLocks noGrp="1" noRot="1" noChangeAspect="1" noTextEdit="1"/>
          </p:cNvSpPr>
          <p:nvPr>
            <p:ph type="sldImg"/>
          </p:nvPr>
        </p:nvSpPr>
        <p:spPr bwMode="auto">
          <a:noFill/>
          <a:ln>
            <a:solidFill>
              <a:srgbClr val="000000"/>
            </a:solidFill>
            <a:miter lim="800000"/>
            <a:headEnd/>
            <a:tailEnd/>
          </a:ln>
        </p:spPr>
      </p:sp>
      <p:sp>
        <p:nvSpPr>
          <p:cNvPr id="2765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ltLang="ru-RU" dirty="0" smtClean="0"/>
          </a:p>
        </p:txBody>
      </p:sp>
      <p:sp>
        <p:nvSpPr>
          <p:cNvPr id="27651"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0E3D4C7-4629-4C25-A8C8-008ED3A574FB}" type="slidenum">
              <a:rPr lang="ru-RU" altLang="ru-RU" sz="1200">
                <a:latin typeface="Calibri" pitchFamily="34" charset="0"/>
              </a:rPr>
              <a:pPr algn="r"/>
              <a:t>5</a:t>
            </a:fld>
            <a:endParaRPr lang="ru-RU" altLang="ru-RU"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noTextEdit="1"/>
          </p:cNvSpPr>
          <p:nvPr>
            <p:ph type="sldImg"/>
          </p:nvPr>
        </p:nvSpPr>
        <p:spPr bwMode="auto">
          <a:noFill/>
          <a:ln>
            <a:solidFill>
              <a:srgbClr val="000000"/>
            </a:solidFill>
            <a:miter lim="800000"/>
            <a:headEnd/>
            <a:tailEnd/>
          </a:ln>
        </p:spPr>
      </p:sp>
      <p:sp>
        <p:nvSpPr>
          <p:cNvPr id="2560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altLang="ru-RU" smtClean="0"/>
              <a:t>С.Н.Николаева</a:t>
            </a:r>
          </a:p>
        </p:txBody>
      </p:sp>
      <p:sp>
        <p:nvSpPr>
          <p:cNvPr id="25603"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BE95B2B-9852-4BBF-9D26-F474FE190A47}" type="slidenum">
              <a:rPr lang="ru-RU" altLang="ru-RU" sz="1200">
                <a:latin typeface="Calibri" pitchFamily="34" charset="0"/>
              </a:rPr>
              <a:pPr algn="r"/>
              <a:t>8</a:t>
            </a:fld>
            <a:endParaRPr lang="ru-RU" altLang="ru-RU"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AC6A23FE-9DE6-462F-A52F-4C700C7871A7}" type="slidenum">
              <a:rPr lang="ru-RU" smtClean="0"/>
              <a:pPr>
                <a:defRPr/>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1D2E8FF-4062-42BD-BF2D-AB57708711FA}" type="datetimeFigureOut">
              <a:rPr lang="en-US"/>
              <a:pPr>
                <a:defRPr/>
              </a:pPr>
              <a:t>3/9/2023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089941-C02B-42E4-87C6-B5C6811ACF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8F5501-7AD6-4565-889D-329A1CE57E1C}" type="datetimeFigureOut">
              <a:rPr lang="en-US"/>
              <a:pPr>
                <a:defRPr/>
              </a:pPr>
              <a:t>3/9/2023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92FB36-511D-4823-AC95-4FF0C30C05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0ED18E-1477-4FC6-B914-057C816D52C3}" type="datetimeFigureOut">
              <a:rPr lang="en-US"/>
              <a:pPr>
                <a:defRPr/>
              </a:pPr>
              <a:t>3/9/2023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896D69-B390-4322-808E-08B6F8F65B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53B6A2-9141-4BB3-A8A1-455B620C4000}" type="datetimeFigureOut">
              <a:rPr lang="en-US"/>
              <a:pPr>
                <a:defRPr/>
              </a:pPr>
              <a:t>3/9/2023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AF8FED-1E55-4149-A821-10F9CDCBD9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2D33B6-F3D1-4C08-9B13-E361C9402697}" type="datetimeFigureOut">
              <a:rPr lang="en-US"/>
              <a:pPr>
                <a:defRPr/>
              </a:pPr>
              <a:t>3/9/2023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0B8610-4C56-41FF-9518-C31F28CABA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353676E-0540-4AAD-978A-A75951E7AE03}" type="datetimeFigureOut">
              <a:rPr lang="en-US"/>
              <a:pPr>
                <a:defRPr/>
              </a:pPr>
              <a:t>3/9/2023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60CABE-1FA5-461B-A44A-6305571F9E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F058B0C-6CC4-44A6-852C-33331B8847B4}" type="datetimeFigureOut">
              <a:rPr lang="en-US"/>
              <a:pPr>
                <a:defRPr/>
              </a:pPr>
              <a:t>3/9/2023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68CC6A6-5516-4688-8958-D2E8479BA0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CDA7C47-4CF0-4B09-AA77-9DC4B7F1CB42}" type="datetimeFigureOut">
              <a:rPr lang="en-US"/>
              <a:pPr>
                <a:defRPr/>
              </a:pPr>
              <a:t>3/9/2023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401D09-D2A2-4522-B2ED-67FC07E8DB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D2F52A-C793-4E68-885B-51166E895B43}" type="datetimeFigureOut">
              <a:rPr lang="en-US"/>
              <a:pPr>
                <a:defRPr/>
              </a:pPr>
              <a:t>3/9/2023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A3D8EAD-6A2D-48D1-B7BF-E77AE22DF0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022EFD-8C43-4842-A705-AD3F3EF0685E}" type="datetimeFigureOut">
              <a:rPr lang="en-US"/>
              <a:pPr>
                <a:defRPr/>
              </a:pPr>
              <a:t>3/9/2023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4CE037-E276-42C7-BD5C-E29F34067D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A9A087-A62A-4BC7-A500-F807D9C3C892}" type="datetimeFigureOut">
              <a:rPr lang="en-US"/>
              <a:pPr>
                <a:defRPr/>
              </a:pPr>
              <a:t>3/9/2023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E0E23D-97A4-4092-BD0B-336D3BF03D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685D229-39AC-4A0B-9779-00A04C49F9BA}" type="datetimeFigureOut">
              <a:rPr lang="en-US"/>
              <a:pPr>
                <a:defRPr/>
              </a:pPr>
              <a:t>3/9/2023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D606A47-17FE-4602-A707-FE7D24C08D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ChangeArrowheads="1"/>
          </p:cNvSpPr>
          <p:nvPr/>
        </p:nvSpPr>
        <p:spPr bwMode="auto">
          <a:xfrm>
            <a:off x="0" y="0"/>
            <a:ext cx="9144000" cy="1196975"/>
          </a:xfrm>
          <a:prstGeom prst="rect">
            <a:avLst/>
          </a:prstGeom>
          <a:solidFill>
            <a:srgbClr val="002A7E"/>
          </a:solidFill>
          <a:ln w="9525">
            <a:noFill/>
            <a:miter lim="800000"/>
            <a:headEnd/>
            <a:tailEnd/>
          </a:ln>
        </p:spPr>
        <p:txBody>
          <a:bodyPr wrap="none" anchor="ctr"/>
          <a:lstStyle/>
          <a:p>
            <a:endParaRPr lang="ru-RU" altLang="ru-RU" dirty="0">
              <a:latin typeface="Calibri" pitchFamily="34" charset="0"/>
            </a:endParaRPr>
          </a:p>
        </p:txBody>
      </p:sp>
      <p:sp>
        <p:nvSpPr>
          <p:cNvPr id="15363" name="Text Box 8"/>
          <p:cNvSpPr txBox="1">
            <a:spLocks noChangeArrowheads="1"/>
          </p:cNvSpPr>
          <p:nvPr/>
        </p:nvSpPr>
        <p:spPr bwMode="auto">
          <a:xfrm>
            <a:off x="2071688" y="1982788"/>
            <a:ext cx="7037387" cy="923925"/>
          </a:xfrm>
          <a:prstGeom prst="rect">
            <a:avLst/>
          </a:prstGeom>
          <a:noFill/>
          <a:ln w="9525">
            <a:noFill/>
            <a:miter lim="800000"/>
            <a:headEnd/>
            <a:tailEnd/>
          </a:ln>
        </p:spPr>
        <p:txBody>
          <a:bodyPr>
            <a:spAutoFit/>
          </a:bodyPr>
          <a:lstStyle/>
          <a:p>
            <a:pPr algn="ctr"/>
            <a:r>
              <a:rPr lang="ru-RU" altLang="ru-RU" dirty="0">
                <a:solidFill>
                  <a:schemeClr val="bg1"/>
                </a:solidFill>
                <a:latin typeface="Times New Roman" pitchFamily="18" charset="0"/>
              </a:rPr>
              <a:t>Краевое государственное бюджетное образовательное учреждение среднего профессионального образования </a:t>
            </a:r>
          </a:p>
          <a:p>
            <a:pPr algn="ctr"/>
            <a:r>
              <a:rPr lang="ru-RU" altLang="ru-RU" b="1" dirty="0">
                <a:solidFill>
                  <a:schemeClr val="bg1"/>
                </a:solidFill>
                <a:latin typeface="Times New Roman" pitchFamily="18" charset="0"/>
              </a:rPr>
              <a:t>«Ачинский</a:t>
            </a:r>
            <a:r>
              <a:rPr lang="ru-RU" altLang="ru-RU" dirty="0">
                <a:latin typeface="Calibri" pitchFamily="34" charset="0"/>
              </a:rPr>
              <a:t> </a:t>
            </a:r>
            <a:r>
              <a:rPr lang="ru-RU" altLang="ru-RU" b="1" dirty="0">
                <a:solidFill>
                  <a:schemeClr val="bg1"/>
                </a:solidFill>
                <a:latin typeface="Times New Roman" pitchFamily="18" charset="0"/>
              </a:rPr>
              <a:t>педагогический колледж»</a:t>
            </a:r>
          </a:p>
        </p:txBody>
      </p:sp>
      <p:sp>
        <p:nvSpPr>
          <p:cNvPr id="15364" name="Rectangle 9"/>
          <p:cNvSpPr>
            <a:spLocks noChangeArrowheads="1"/>
          </p:cNvSpPr>
          <p:nvPr/>
        </p:nvSpPr>
        <p:spPr bwMode="auto">
          <a:xfrm>
            <a:off x="0" y="6021388"/>
            <a:ext cx="9144000" cy="836612"/>
          </a:xfrm>
          <a:prstGeom prst="rect">
            <a:avLst/>
          </a:prstGeom>
          <a:solidFill>
            <a:srgbClr val="002A7E"/>
          </a:solidFill>
          <a:ln w="9525">
            <a:noFill/>
            <a:miter lim="800000"/>
            <a:headEnd/>
            <a:tailEnd/>
          </a:ln>
        </p:spPr>
        <p:txBody>
          <a:bodyPr wrap="none" anchor="ctr"/>
          <a:lstStyle/>
          <a:p>
            <a:pPr algn="ctr"/>
            <a:endParaRPr lang="ru-RU" altLang="ru-RU" b="1">
              <a:solidFill>
                <a:schemeClr val="bg1"/>
              </a:solidFill>
              <a:latin typeface="Calibri" pitchFamily="34" charset="0"/>
            </a:endParaRPr>
          </a:p>
          <a:p>
            <a:pPr algn="ctr"/>
            <a:endParaRPr lang="ru-RU" altLang="ru-RU">
              <a:solidFill>
                <a:schemeClr val="bg1"/>
              </a:solidFill>
              <a:latin typeface="Calibri" pitchFamily="34" charset="0"/>
            </a:endParaRPr>
          </a:p>
        </p:txBody>
      </p:sp>
      <p:sp>
        <p:nvSpPr>
          <p:cNvPr id="15366" name="Rectangle 7"/>
          <p:cNvSpPr>
            <a:spLocks noChangeArrowheads="1"/>
          </p:cNvSpPr>
          <p:nvPr/>
        </p:nvSpPr>
        <p:spPr bwMode="auto">
          <a:xfrm>
            <a:off x="1042988" y="3997752"/>
            <a:ext cx="7432675" cy="830997"/>
          </a:xfrm>
          <a:prstGeom prst="rect">
            <a:avLst/>
          </a:prstGeom>
          <a:noFill/>
          <a:ln w="9525">
            <a:noFill/>
            <a:miter lim="800000"/>
            <a:headEnd/>
            <a:tailEnd/>
          </a:ln>
        </p:spPr>
        <p:txBody>
          <a:bodyPr anchor="ctr">
            <a:spAutoFit/>
          </a:bodyPr>
          <a:lstStyle/>
          <a:p>
            <a:r>
              <a:rPr lang="ru-RU" altLang="ru-RU" sz="2400" b="1" dirty="0" smtClean="0">
                <a:latin typeface="Times New Roman" pitchFamily="18" charset="0"/>
                <a:cs typeface="Times New Roman" pitchFamily="18" charset="0"/>
              </a:rPr>
              <a:t>Воспитатель:</a:t>
            </a:r>
          </a:p>
          <a:p>
            <a:r>
              <a:rPr lang="ru-RU" altLang="ru-RU" sz="2400" b="1" dirty="0" smtClean="0">
                <a:latin typeface="Times New Roman" pitchFamily="18" charset="0"/>
                <a:cs typeface="Times New Roman" pitchFamily="18" charset="0"/>
              </a:rPr>
              <a:t>Русанова Наталья Леонидовна</a:t>
            </a:r>
            <a:endParaRPr lang="ru-RU" altLang="ru-RU" sz="2400" b="1" dirty="0">
              <a:latin typeface="Times New Roman" pitchFamily="18" charset="0"/>
              <a:cs typeface="Times New Roman" pitchFamily="18" charset="0"/>
            </a:endParaRPr>
          </a:p>
        </p:txBody>
      </p:sp>
      <p:sp>
        <p:nvSpPr>
          <p:cNvPr id="8" name="Прямоугольник 7"/>
          <p:cNvSpPr/>
          <p:nvPr/>
        </p:nvSpPr>
        <p:spPr>
          <a:xfrm>
            <a:off x="304800" y="1219200"/>
            <a:ext cx="8610600" cy="2308324"/>
          </a:xfrm>
          <a:prstGeom prst="rect">
            <a:avLst/>
          </a:prstGeom>
        </p:spPr>
        <p:txBody>
          <a:bodyPr wrap="square">
            <a:spAutoFit/>
          </a:bodyPr>
          <a:lstStyle/>
          <a:p>
            <a:pPr algn="ctr"/>
            <a:r>
              <a:rPr lang="ru-RU" altLang="ru-RU" sz="3600" b="1" dirty="0" smtClean="0">
                <a:solidFill>
                  <a:srgbClr val="FF0000"/>
                </a:solidFill>
                <a:latin typeface="Times New Roman" pitchFamily="18" charset="0"/>
                <a:cs typeface="Times New Roman" pitchFamily="18" charset="0"/>
              </a:rPr>
              <a:t>Обогащение словарного запаса детей старшего дошкольного возраста в процессе театрализованной деятельности</a:t>
            </a:r>
            <a:endParaRPr lang="ru-RU" altLang="ru-RU" sz="3600" b="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ChangeArrowheads="1"/>
          </p:cNvSpPr>
          <p:nvPr/>
        </p:nvSpPr>
        <p:spPr bwMode="auto">
          <a:xfrm>
            <a:off x="0" y="0"/>
            <a:ext cx="9144000" cy="1196975"/>
          </a:xfrm>
          <a:prstGeom prst="rect">
            <a:avLst/>
          </a:prstGeom>
          <a:solidFill>
            <a:srgbClr val="002A7E"/>
          </a:solidFill>
          <a:ln w="9525">
            <a:noFill/>
            <a:miter lim="800000"/>
            <a:headEnd/>
            <a:tailEnd/>
          </a:ln>
        </p:spPr>
        <p:txBody>
          <a:bodyPr wrap="none" anchor="ctr"/>
          <a:lstStyle/>
          <a:p>
            <a:endParaRPr lang="ru-RU" altLang="ru-RU">
              <a:latin typeface="Calibri" pitchFamily="34" charset="0"/>
            </a:endParaRPr>
          </a:p>
        </p:txBody>
      </p:sp>
      <p:sp>
        <p:nvSpPr>
          <p:cNvPr id="36868" name="Rectangle 9"/>
          <p:cNvSpPr>
            <a:spLocks noChangeArrowheads="1"/>
          </p:cNvSpPr>
          <p:nvPr/>
        </p:nvSpPr>
        <p:spPr bwMode="auto">
          <a:xfrm>
            <a:off x="0" y="6021388"/>
            <a:ext cx="9144000" cy="836612"/>
          </a:xfrm>
          <a:prstGeom prst="rect">
            <a:avLst/>
          </a:prstGeom>
          <a:solidFill>
            <a:srgbClr val="002A7E"/>
          </a:solidFill>
          <a:ln w="9525">
            <a:noFill/>
            <a:miter lim="800000"/>
            <a:headEnd/>
            <a:tailEnd/>
          </a:ln>
        </p:spPr>
        <p:txBody>
          <a:bodyPr wrap="none" anchor="ctr"/>
          <a:lstStyle/>
          <a:p>
            <a:pPr algn="ctr"/>
            <a:endParaRPr lang="ru-RU" altLang="ru-RU" b="1">
              <a:solidFill>
                <a:schemeClr val="bg1"/>
              </a:solidFill>
              <a:latin typeface="Calibri" pitchFamily="34" charset="0"/>
            </a:endParaRPr>
          </a:p>
          <a:p>
            <a:pPr algn="ctr"/>
            <a:endParaRPr lang="ru-RU" altLang="ru-RU">
              <a:solidFill>
                <a:schemeClr val="bg1"/>
              </a:solidFill>
              <a:latin typeface="Calibri" pitchFamily="34" charset="0"/>
            </a:endParaRPr>
          </a:p>
        </p:txBody>
      </p:sp>
      <p:sp>
        <p:nvSpPr>
          <p:cNvPr id="36869" name="WordArt 7"/>
          <p:cNvSpPr>
            <a:spLocks noChangeArrowheads="1" noChangeShapeType="1" noTextEdit="1"/>
          </p:cNvSpPr>
          <p:nvPr/>
        </p:nvSpPr>
        <p:spPr bwMode="auto">
          <a:xfrm>
            <a:off x="1979613" y="2276475"/>
            <a:ext cx="6264275" cy="2736850"/>
          </a:xfrm>
          <a:prstGeom prst="rect">
            <a:avLst/>
          </a:prstGeom>
        </p:spPr>
        <p:txBody>
          <a:bodyPr wrap="none" fromWordArt="1">
            <a:prstTxWarp prst="textPlain">
              <a:avLst>
                <a:gd name="adj" fmla="val 50204"/>
              </a:avLst>
            </a:prstTxWarp>
          </a:bodyPr>
          <a:lstStyle/>
          <a:p>
            <a:pPr algn="ctr"/>
            <a:endParaRPr lang="ru-RU" sz="3600" kern="10">
              <a:ln w="9525" cap="rnd">
                <a:solidFill>
                  <a:srgbClr val="000000"/>
                </a:solidFill>
                <a:prstDash val="sysDot"/>
                <a:round/>
                <a:headEnd/>
                <a:tailEnd/>
              </a:ln>
              <a:solidFill>
                <a:srgbClr val="0000FF"/>
              </a:solidFill>
              <a:latin typeface="Arial"/>
              <a:cs typeface="Arial"/>
            </a:endParaRPr>
          </a:p>
        </p:txBody>
      </p:sp>
      <p:sp>
        <p:nvSpPr>
          <p:cNvPr id="36870" name="Заголовок 1"/>
          <p:cNvSpPr>
            <a:spLocks noGrp="1"/>
          </p:cNvSpPr>
          <p:nvPr>
            <p:ph type="title"/>
          </p:nvPr>
        </p:nvSpPr>
        <p:spPr>
          <a:xfrm>
            <a:off x="1331913" y="1636713"/>
            <a:ext cx="6769100" cy="3087687"/>
          </a:xfrm>
        </p:spPr>
        <p:txBody>
          <a:bodyPr/>
          <a:lstStyle/>
          <a:p>
            <a:pPr eaLnBrk="1" hangingPunct="1"/>
            <a:r>
              <a:rPr lang="ru-RU" sz="4800" smtClean="0">
                <a:latin typeface="Times New Roman" pitchFamily="18" charset="0"/>
                <a:cs typeface="Times New Roman" pitchFamily="18" charset="0"/>
              </a:rPr>
              <a:t>Спасибо за внимание!</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ChangeArrowheads="1"/>
          </p:cNvSpPr>
          <p:nvPr/>
        </p:nvSpPr>
        <p:spPr bwMode="auto">
          <a:xfrm>
            <a:off x="0" y="0"/>
            <a:ext cx="9144000" cy="1196975"/>
          </a:xfrm>
          <a:prstGeom prst="rect">
            <a:avLst/>
          </a:prstGeom>
          <a:solidFill>
            <a:srgbClr val="002A7E"/>
          </a:solidFill>
          <a:ln w="9525">
            <a:noFill/>
            <a:miter lim="800000"/>
            <a:headEnd/>
            <a:tailEnd/>
          </a:ln>
        </p:spPr>
        <p:txBody>
          <a:bodyPr wrap="none" anchor="ctr"/>
          <a:lstStyle/>
          <a:p>
            <a:endParaRPr lang="ru-RU" altLang="ru-RU" dirty="0">
              <a:latin typeface="Calibri" pitchFamily="34" charset="0"/>
            </a:endParaRPr>
          </a:p>
        </p:txBody>
      </p:sp>
      <p:sp>
        <p:nvSpPr>
          <p:cNvPr id="16388" name="Rectangle 9"/>
          <p:cNvSpPr>
            <a:spLocks noChangeArrowheads="1"/>
          </p:cNvSpPr>
          <p:nvPr/>
        </p:nvSpPr>
        <p:spPr bwMode="auto">
          <a:xfrm>
            <a:off x="0" y="6021388"/>
            <a:ext cx="9144000" cy="836612"/>
          </a:xfrm>
          <a:prstGeom prst="rect">
            <a:avLst/>
          </a:prstGeom>
          <a:solidFill>
            <a:srgbClr val="002A7E"/>
          </a:solidFill>
          <a:ln w="9525">
            <a:noFill/>
            <a:miter lim="800000"/>
            <a:headEnd/>
            <a:tailEnd/>
          </a:ln>
        </p:spPr>
        <p:txBody>
          <a:bodyPr wrap="none" anchor="ctr"/>
          <a:lstStyle/>
          <a:p>
            <a:pPr algn="ctr"/>
            <a:endParaRPr lang="ru-RU" altLang="ru-RU" b="1">
              <a:solidFill>
                <a:schemeClr val="bg1"/>
              </a:solidFill>
              <a:latin typeface="Calibri" pitchFamily="34" charset="0"/>
            </a:endParaRPr>
          </a:p>
          <a:p>
            <a:pPr algn="ctr"/>
            <a:endParaRPr lang="ru-RU" altLang="ru-RU">
              <a:solidFill>
                <a:schemeClr val="bg1"/>
              </a:solidFill>
              <a:latin typeface="Calibri" pitchFamily="34" charset="0"/>
            </a:endParaRPr>
          </a:p>
        </p:txBody>
      </p:sp>
      <p:sp>
        <p:nvSpPr>
          <p:cNvPr id="16389" name="Прямоугольник 5"/>
          <p:cNvSpPr>
            <a:spLocks noChangeArrowheads="1"/>
          </p:cNvSpPr>
          <p:nvPr/>
        </p:nvSpPr>
        <p:spPr bwMode="auto">
          <a:xfrm>
            <a:off x="381000" y="1600201"/>
            <a:ext cx="8407400" cy="2123658"/>
          </a:xfrm>
          <a:prstGeom prst="rect">
            <a:avLst/>
          </a:prstGeom>
          <a:noFill/>
          <a:ln w="9525">
            <a:noFill/>
            <a:miter lim="800000"/>
            <a:headEnd/>
            <a:tailEnd/>
          </a:ln>
        </p:spPr>
        <p:txBody>
          <a:bodyPr wrap="square">
            <a:spAutoFit/>
          </a:bodyPr>
          <a:lstStyle/>
          <a:p>
            <a:r>
              <a:rPr lang="ru-RU" altLang="ru-RU" sz="3600" b="1" dirty="0">
                <a:solidFill>
                  <a:srgbClr val="FF0000"/>
                </a:solidFill>
                <a:latin typeface="Times New Roman" pitchFamily="18" charset="0"/>
                <a:cs typeface="Times New Roman" pitchFamily="18" charset="0"/>
              </a:rPr>
              <a:t>Цель:</a:t>
            </a:r>
            <a:r>
              <a:rPr lang="ru-RU" altLang="ru-RU" sz="3600" dirty="0">
                <a:solidFill>
                  <a:srgbClr val="FF0000"/>
                </a:solidFill>
                <a:latin typeface="Times New Roman" pitchFamily="18" charset="0"/>
                <a:cs typeface="Times New Roman" pitchFamily="18" charset="0"/>
              </a:rPr>
              <a:t> </a:t>
            </a:r>
            <a:endParaRPr lang="ru-RU" altLang="ru-RU" sz="3600" dirty="0" smtClean="0">
              <a:solidFill>
                <a:srgbClr val="FF0000"/>
              </a:solidFill>
              <a:latin typeface="Times New Roman" pitchFamily="18" charset="0"/>
              <a:cs typeface="Times New Roman" pitchFamily="18" charset="0"/>
            </a:endParaRPr>
          </a:p>
          <a:p>
            <a:r>
              <a:rPr lang="ru-RU" altLang="ru-RU" sz="3200" b="1" dirty="0" smtClean="0">
                <a:latin typeface="Times New Roman" pitchFamily="18" charset="0"/>
                <a:cs typeface="Times New Roman" pitchFamily="18" charset="0"/>
              </a:rPr>
              <a:t>Обогащение словарного запаса детей посредством театрализованной деятельности.</a:t>
            </a:r>
            <a:endParaRPr lang="ru-RU" altLang="ru-RU" sz="32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ChangeArrowheads="1"/>
          </p:cNvSpPr>
          <p:nvPr/>
        </p:nvSpPr>
        <p:spPr bwMode="auto">
          <a:xfrm>
            <a:off x="0" y="0"/>
            <a:ext cx="9144000" cy="1196975"/>
          </a:xfrm>
          <a:prstGeom prst="rect">
            <a:avLst/>
          </a:prstGeom>
          <a:solidFill>
            <a:srgbClr val="002A7E"/>
          </a:solidFill>
          <a:ln w="9525">
            <a:noFill/>
            <a:miter lim="800000"/>
            <a:headEnd/>
            <a:tailEnd/>
          </a:ln>
        </p:spPr>
        <p:txBody>
          <a:bodyPr wrap="none" anchor="ctr"/>
          <a:lstStyle/>
          <a:p>
            <a:endParaRPr lang="ru-RU" altLang="ru-RU">
              <a:latin typeface="Calibri" pitchFamily="34" charset="0"/>
            </a:endParaRPr>
          </a:p>
        </p:txBody>
      </p:sp>
      <p:sp>
        <p:nvSpPr>
          <p:cNvPr id="17412" name="Rectangle 9"/>
          <p:cNvSpPr>
            <a:spLocks noChangeArrowheads="1"/>
          </p:cNvSpPr>
          <p:nvPr/>
        </p:nvSpPr>
        <p:spPr bwMode="auto">
          <a:xfrm>
            <a:off x="0" y="6021388"/>
            <a:ext cx="9144000" cy="836612"/>
          </a:xfrm>
          <a:prstGeom prst="rect">
            <a:avLst/>
          </a:prstGeom>
          <a:solidFill>
            <a:srgbClr val="002A7E"/>
          </a:solidFill>
          <a:ln w="9525">
            <a:noFill/>
            <a:miter lim="800000"/>
            <a:headEnd/>
            <a:tailEnd/>
          </a:ln>
        </p:spPr>
        <p:txBody>
          <a:bodyPr wrap="none" anchor="ctr"/>
          <a:lstStyle/>
          <a:p>
            <a:pPr algn="ctr"/>
            <a:endParaRPr lang="ru-RU" altLang="ru-RU" b="1">
              <a:solidFill>
                <a:schemeClr val="bg1"/>
              </a:solidFill>
              <a:latin typeface="Calibri" pitchFamily="34" charset="0"/>
            </a:endParaRPr>
          </a:p>
          <a:p>
            <a:pPr algn="ctr"/>
            <a:endParaRPr lang="ru-RU" altLang="ru-RU">
              <a:solidFill>
                <a:schemeClr val="bg1"/>
              </a:solidFill>
              <a:latin typeface="Calibri" pitchFamily="34" charset="0"/>
            </a:endParaRPr>
          </a:p>
        </p:txBody>
      </p:sp>
      <p:sp>
        <p:nvSpPr>
          <p:cNvPr id="17413" name="Rectangle 6"/>
          <p:cNvSpPr>
            <a:spLocks noChangeArrowheads="1"/>
          </p:cNvSpPr>
          <p:nvPr/>
        </p:nvSpPr>
        <p:spPr bwMode="auto">
          <a:xfrm>
            <a:off x="304800" y="952134"/>
            <a:ext cx="8659813" cy="6924973"/>
          </a:xfrm>
          <a:prstGeom prst="rect">
            <a:avLst/>
          </a:prstGeom>
          <a:noFill/>
          <a:ln w="9525">
            <a:noFill/>
            <a:miter lim="800000"/>
            <a:headEnd/>
            <a:tailEnd/>
          </a:ln>
        </p:spPr>
        <p:txBody>
          <a:bodyPr wrap="square" anchor="ctr">
            <a:spAutoFit/>
          </a:bodyPr>
          <a:lstStyle/>
          <a:p>
            <a:r>
              <a:rPr lang="ru-RU" altLang="ru-RU" sz="3600" b="1" dirty="0" smtClean="0">
                <a:solidFill>
                  <a:srgbClr val="FF0000"/>
                </a:solidFill>
                <a:latin typeface="Times New Roman" pitchFamily="18" charset="0"/>
                <a:cs typeface="Times New Roman" pitchFamily="18" charset="0"/>
              </a:rPr>
              <a:t>Задачи:</a:t>
            </a:r>
          </a:p>
          <a:p>
            <a:pPr lvl="0"/>
            <a:r>
              <a:rPr lang="ru-RU" sz="2000" dirty="0" smtClean="0">
                <a:latin typeface="Times New Roman" pitchFamily="18" charset="0"/>
                <a:ea typeface="Times New Roman" pitchFamily="18" charset="0"/>
                <a:cs typeface="Times New Roman" pitchFamily="18" charset="0"/>
              </a:rPr>
              <a:t>Учить детей называть слова, обозначающие предмет, выраженные именем существительным и отвечающие на вопросы: «Кто это?», «Что это?»</a:t>
            </a:r>
            <a:endParaRPr lang="ru-RU" sz="2000" dirty="0" smtClean="0">
              <a:latin typeface="Times New Roman" pitchFamily="18" charset="0"/>
              <a:cs typeface="Times New Roman" pitchFamily="18" charset="0"/>
            </a:endParaRPr>
          </a:p>
          <a:p>
            <a:pPr lvl="0" eaLnBrk="0" hangingPunct="0"/>
            <a:r>
              <a:rPr lang="ru-RU" sz="2000" dirty="0" smtClean="0">
                <a:latin typeface="Times New Roman" pitchFamily="18" charset="0"/>
                <a:ea typeface="Times New Roman" pitchFamily="18" charset="0"/>
                <a:cs typeface="Times New Roman" pitchFamily="18" charset="0"/>
              </a:rPr>
              <a:t>Развивать умение обозначать признаки и качества предмета, выраженные именем прилагательным и отвечающие на вопросы «Какой? Какая?»</a:t>
            </a:r>
            <a:endParaRPr lang="ru-RU" sz="2000" dirty="0" smtClean="0">
              <a:latin typeface="Times New Roman" pitchFamily="18" charset="0"/>
              <a:cs typeface="Times New Roman" pitchFamily="18" charset="0"/>
            </a:endParaRPr>
          </a:p>
          <a:p>
            <a:pPr lvl="0" eaLnBrk="0" hangingPunct="0"/>
            <a:r>
              <a:rPr lang="ru-RU" sz="2000" dirty="0" smtClean="0">
                <a:latin typeface="Times New Roman" pitchFamily="18" charset="0"/>
                <a:ea typeface="Times New Roman" pitchFamily="18" charset="0"/>
                <a:cs typeface="Times New Roman" pitchFamily="18" charset="0"/>
              </a:rPr>
              <a:t>Закреплять умение называть действия, связанные с движением, состоянием, отвечающие на вопросы «Что делает? Что можно с ним делать?»</a:t>
            </a:r>
            <a:endParaRPr lang="ru-RU" sz="2000" dirty="0" smtClean="0">
              <a:latin typeface="Times New Roman" pitchFamily="18" charset="0"/>
              <a:cs typeface="Times New Roman" pitchFamily="18" charset="0"/>
            </a:endParaRPr>
          </a:p>
          <a:p>
            <a:pPr lvl="0" eaLnBrk="0" hangingPunct="0"/>
            <a:r>
              <a:rPr lang="ru-RU" sz="2000" dirty="0" smtClean="0">
                <a:latin typeface="Times New Roman" pitchFamily="18" charset="0"/>
                <a:ea typeface="Times New Roman" pitchFamily="18" charset="0"/>
                <a:cs typeface="Times New Roman" pitchFamily="18" charset="0"/>
              </a:rPr>
              <a:t>Формировать умение употреблять обобщающие слова. </a:t>
            </a:r>
          </a:p>
          <a:p>
            <a:r>
              <a:rPr lang="ru-RU" sz="2000" dirty="0" smtClean="0">
                <a:latin typeface="Times New Roman" pitchFamily="18" charset="0"/>
                <a:cs typeface="Times New Roman" pitchFamily="18" charset="0"/>
              </a:rPr>
              <a:t>Учить вступать в ролевой диалог со сверстником, обращаясь к партнеру по имени игрового персонажа, изменяя интонацию голоса в зависимости от роли, характера и настроения игрового персонажа. </a:t>
            </a:r>
          </a:p>
          <a:p>
            <a:r>
              <a:rPr lang="ru-RU" sz="2000" dirty="0" smtClean="0">
                <a:latin typeface="Times New Roman" pitchFamily="18" charset="0"/>
                <a:cs typeface="Times New Roman" pitchFamily="18" charset="0"/>
              </a:rPr>
              <a:t>Развивать диалогическую речь, способствовать обогащению пассивного и активного словарей.</a:t>
            </a:r>
          </a:p>
          <a:p>
            <a:r>
              <a:rPr lang="ru-RU" sz="2000" dirty="0" smtClean="0">
                <a:latin typeface="Times New Roman" pitchFamily="18" charset="0"/>
                <a:cs typeface="Times New Roman" pitchFamily="18" charset="0"/>
              </a:rPr>
              <a:t>Воспитывать умение использовать средства выразительности (мимику, жесты, движения, интонацию).</a:t>
            </a:r>
          </a:p>
          <a:p>
            <a:pPr lvl="0" eaLnBrk="0" hangingPunct="0"/>
            <a:endParaRPr lang="ru-RU" dirty="0" smtClean="0">
              <a:latin typeface="Times New Roman" pitchFamily="18" charset="0"/>
              <a:cs typeface="Times New Roman" pitchFamily="18" charset="0"/>
            </a:endParaRPr>
          </a:p>
          <a:p>
            <a:endParaRPr lang="ru-RU" sz="3600" dirty="0" smtClean="0">
              <a:solidFill>
                <a:srgbClr val="FF0000"/>
              </a:solidFill>
            </a:endParaRPr>
          </a:p>
          <a:p>
            <a:endParaRPr lang="ru-RU" dirty="0" smtClean="0"/>
          </a:p>
          <a:p>
            <a:pPr algn="ctr">
              <a:tabLst>
                <a:tab pos="228600" algn="l"/>
                <a:tab pos="2505075" algn="l"/>
              </a:tabLst>
            </a:pPr>
            <a:r>
              <a:rPr lang="ru-RU" altLang="ru-RU" sz="3200" b="1" dirty="0" smtClean="0">
                <a:latin typeface="Times New Roman" pitchFamily="18" charset="0"/>
                <a:cs typeface="Times New Roman" pitchFamily="18" charset="0"/>
              </a:rPr>
              <a:t> </a:t>
            </a:r>
            <a:endParaRPr lang="ru-RU" altLang="ru-RU" sz="3200" b="1" dirty="0">
              <a:latin typeface="Times New Roman" pitchFamily="18" charset="0"/>
              <a:cs typeface="Times New Roman" pitchFamily="18" charset="0"/>
            </a:endParaRPr>
          </a:p>
          <a:p>
            <a:pPr>
              <a:tabLst>
                <a:tab pos="228600" algn="l"/>
                <a:tab pos="2505075" algn="l"/>
              </a:tabLst>
            </a:pPr>
            <a:endParaRPr lang="ru-RU" altLang="ru-RU" sz="24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ChangeArrowheads="1"/>
          </p:cNvSpPr>
          <p:nvPr/>
        </p:nvSpPr>
        <p:spPr bwMode="auto">
          <a:xfrm>
            <a:off x="0" y="0"/>
            <a:ext cx="9144000" cy="1196975"/>
          </a:xfrm>
          <a:prstGeom prst="rect">
            <a:avLst/>
          </a:prstGeom>
          <a:solidFill>
            <a:srgbClr val="002A7E"/>
          </a:solidFill>
          <a:ln w="9525">
            <a:noFill/>
            <a:miter lim="800000"/>
            <a:headEnd/>
            <a:tailEnd/>
          </a:ln>
        </p:spPr>
        <p:txBody>
          <a:bodyPr wrap="none" anchor="ctr"/>
          <a:lstStyle/>
          <a:p>
            <a:endParaRPr lang="ru-RU" altLang="ru-RU">
              <a:latin typeface="Calibri" pitchFamily="34" charset="0"/>
            </a:endParaRPr>
          </a:p>
        </p:txBody>
      </p:sp>
      <p:sp>
        <p:nvSpPr>
          <p:cNvPr id="22532" name="Rectangle 9"/>
          <p:cNvSpPr>
            <a:spLocks noChangeArrowheads="1"/>
          </p:cNvSpPr>
          <p:nvPr/>
        </p:nvSpPr>
        <p:spPr bwMode="auto">
          <a:xfrm>
            <a:off x="0" y="6021388"/>
            <a:ext cx="9144000" cy="836612"/>
          </a:xfrm>
          <a:prstGeom prst="rect">
            <a:avLst/>
          </a:prstGeom>
          <a:solidFill>
            <a:srgbClr val="002A7E"/>
          </a:solidFill>
          <a:ln w="9525">
            <a:noFill/>
            <a:miter lim="800000"/>
            <a:headEnd/>
            <a:tailEnd/>
          </a:ln>
        </p:spPr>
        <p:txBody>
          <a:bodyPr wrap="none" anchor="ctr"/>
          <a:lstStyle/>
          <a:p>
            <a:pPr algn="ctr"/>
            <a:endParaRPr lang="ru-RU" altLang="ru-RU" b="1">
              <a:solidFill>
                <a:schemeClr val="bg1"/>
              </a:solidFill>
              <a:latin typeface="Calibri" pitchFamily="34" charset="0"/>
            </a:endParaRPr>
          </a:p>
          <a:p>
            <a:pPr algn="ctr"/>
            <a:endParaRPr lang="ru-RU" altLang="ru-RU">
              <a:solidFill>
                <a:schemeClr val="bg1"/>
              </a:solidFill>
              <a:latin typeface="Calibri" pitchFamily="34" charset="0"/>
            </a:endParaRPr>
          </a:p>
        </p:txBody>
      </p:sp>
      <p:sp>
        <p:nvSpPr>
          <p:cNvPr id="22533" name="Rectangle 7"/>
          <p:cNvSpPr>
            <a:spLocks noChangeArrowheads="1"/>
          </p:cNvSpPr>
          <p:nvPr/>
        </p:nvSpPr>
        <p:spPr bwMode="auto">
          <a:xfrm>
            <a:off x="468313" y="2420938"/>
            <a:ext cx="7848600" cy="2087562"/>
          </a:xfrm>
          <a:prstGeom prst="rect">
            <a:avLst/>
          </a:prstGeom>
          <a:noFill/>
          <a:ln w="9525">
            <a:noFill/>
            <a:miter lim="800000"/>
            <a:headEnd/>
            <a:tailEnd/>
          </a:ln>
        </p:spPr>
        <p:txBody>
          <a:bodyPr/>
          <a:lstStyle/>
          <a:p>
            <a:r>
              <a:rPr lang="ru-RU" altLang="ru-RU" sz="4400">
                <a:latin typeface="Calibri" pitchFamily="34" charset="0"/>
              </a:rPr>
              <a:t> </a:t>
            </a:r>
          </a:p>
        </p:txBody>
      </p:sp>
      <p:sp>
        <p:nvSpPr>
          <p:cNvPr id="22534" name="Прямоугольник 2"/>
          <p:cNvSpPr>
            <a:spLocks noChangeArrowheads="1"/>
          </p:cNvSpPr>
          <p:nvPr/>
        </p:nvSpPr>
        <p:spPr bwMode="auto">
          <a:xfrm>
            <a:off x="249238" y="1295401"/>
            <a:ext cx="8859837" cy="4093428"/>
          </a:xfrm>
          <a:prstGeom prst="rect">
            <a:avLst/>
          </a:prstGeom>
          <a:noFill/>
          <a:ln w="9525">
            <a:noFill/>
            <a:miter lim="800000"/>
            <a:headEnd/>
            <a:tailEnd/>
          </a:ln>
        </p:spPr>
        <p:txBody>
          <a:bodyPr wrap="square">
            <a:spAutoFit/>
          </a:bodyPr>
          <a:lstStyle/>
          <a:p>
            <a:r>
              <a:rPr lang="ru-RU" altLang="ru-RU" sz="2000" dirty="0">
                <a:latin typeface="Calibri" pitchFamily="34" charset="0"/>
              </a:rPr>
              <a:t> </a:t>
            </a:r>
            <a:r>
              <a:rPr lang="ru-RU" altLang="ru-RU" sz="2000" dirty="0">
                <a:latin typeface="Times New Roman" pitchFamily="18" charset="0"/>
                <a:cs typeface="Times New Roman" pitchFamily="18" charset="0"/>
              </a:rPr>
              <a:t>Обогащать словарный запас детей старшего дошкольного возраста – значит способствовать количественному накоплению слов, необходимых ребёнку для речевого общения с окружающими. </a:t>
            </a:r>
          </a:p>
          <a:p>
            <a:r>
              <a:rPr lang="ru-RU" altLang="ru-RU" sz="2000" dirty="0">
                <a:latin typeface="Times New Roman" pitchFamily="18" charset="0"/>
                <a:cs typeface="Times New Roman" pitchFamily="18" charset="0"/>
              </a:rPr>
              <a:t>Особенности обогащения словарного запаса таковы: </a:t>
            </a:r>
          </a:p>
          <a:p>
            <a:r>
              <a:rPr lang="ru-RU" altLang="ru-RU" sz="2000" dirty="0">
                <a:latin typeface="Times New Roman" pitchFamily="18" charset="0"/>
                <a:cs typeface="Times New Roman" pitchFamily="18" charset="0"/>
              </a:rPr>
              <a:t> - происходит обогащение новыми словами, усвоение ранее неизвестных слов, а также новых значений ряда слов, уже имеющихся в их лексиконе ( за счёт общеупотребительной лексики);</a:t>
            </a:r>
          </a:p>
          <a:p>
            <a:r>
              <a:rPr lang="ru-RU" altLang="ru-RU" sz="2000" dirty="0">
                <a:latin typeface="Times New Roman" pitchFamily="18" charset="0"/>
                <a:cs typeface="Times New Roman" pitchFamily="18" charset="0"/>
              </a:rPr>
              <a:t>- также идёт закрепление , уточнение и активизация словарного запаса дошкольников;</a:t>
            </a:r>
          </a:p>
          <a:p>
            <a:r>
              <a:rPr lang="ru-RU" altLang="ru-RU" sz="2000" dirty="0">
                <a:latin typeface="Times New Roman" pitchFamily="18" charset="0"/>
                <a:cs typeface="Times New Roman" pitchFamily="18" charset="0"/>
              </a:rPr>
              <a:t>- в старшем дошкольном возрасте происходит знакомство со словарём, используемым в фольклорных произведениях;</a:t>
            </a:r>
          </a:p>
          <a:p>
            <a:r>
              <a:rPr lang="ru-RU" altLang="ru-RU" sz="2000" dirty="0">
                <a:latin typeface="Times New Roman" pitchFamily="18" charset="0"/>
                <a:cs typeface="Times New Roman" pitchFamily="18" charset="0"/>
              </a:rPr>
              <a:t>-   ведётся работа по устранению нелитературных слов( диалектных, жаргонных)</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ChangeArrowheads="1"/>
          </p:cNvSpPr>
          <p:nvPr/>
        </p:nvSpPr>
        <p:spPr bwMode="auto">
          <a:xfrm>
            <a:off x="0" y="0"/>
            <a:ext cx="9144000" cy="1196975"/>
          </a:xfrm>
          <a:prstGeom prst="rect">
            <a:avLst/>
          </a:prstGeom>
          <a:solidFill>
            <a:srgbClr val="002A7E"/>
          </a:solidFill>
          <a:ln w="9525">
            <a:noFill/>
            <a:miter lim="800000"/>
            <a:headEnd/>
            <a:tailEnd/>
          </a:ln>
        </p:spPr>
        <p:txBody>
          <a:bodyPr wrap="none" anchor="ctr"/>
          <a:lstStyle/>
          <a:p>
            <a:endParaRPr lang="ru-RU" altLang="ru-RU">
              <a:latin typeface="Calibri" pitchFamily="34" charset="0"/>
            </a:endParaRPr>
          </a:p>
        </p:txBody>
      </p:sp>
      <p:sp>
        <p:nvSpPr>
          <p:cNvPr id="26628" name="Rectangle 9"/>
          <p:cNvSpPr>
            <a:spLocks noChangeArrowheads="1"/>
          </p:cNvSpPr>
          <p:nvPr/>
        </p:nvSpPr>
        <p:spPr bwMode="auto">
          <a:xfrm>
            <a:off x="0" y="6021388"/>
            <a:ext cx="9144000" cy="836612"/>
          </a:xfrm>
          <a:prstGeom prst="rect">
            <a:avLst/>
          </a:prstGeom>
          <a:solidFill>
            <a:srgbClr val="002A7E"/>
          </a:solidFill>
          <a:ln w="9525">
            <a:noFill/>
            <a:miter lim="800000"/>
            <a:headEnd/>
            <a:tailEnd/>
          </a:ln>
        </p:spPr>
        <p:txBody>
          <a:bodyPr wrap="none" anchor="ctr"/>
          <a:lstStyle/>
          <a:p>
            <a:pPr algn="ctr"/>
            <a:endParaRPr lang="ru-RU" altLang="ru-RU" b="1">
              <a:solidFill>
                <a:schemeClr val="bg1"/>
              </a:solidFill>
              <a:latin typeface="Calibri" pitchFamily="34" charset="0"/>
            </a:endParaRPr>
          </a:p>
          <a:p>
            <a:pPr algn="ctr"/>
            <a:endParaRPr lang="ru-RU" altLang="ru-RU">
              <a:solidFill>
                <a:schemeClr val="bg1"/>
              </a:solidFill>
              <a:latin typeface="Calibri" pitchFamily="34" charset="0"/>
            </a:endParaRPr>
          </a:p>
        </p:txBody>
      </p:sp>
      <p:sp>
        <p:nvSpPr>
          <p:cNvPr id="26629" name="Rectangle 7"/>
          <p:cNvSpPr>
            <a:spLocks noChangeArrowheads="1"/>
          </p:cNvSpPr>
          <p:nvPr/>
        </p:nvSpPr>
        <p:spPr bwMode="auto">
          <a:xfrm>
            <a:off x="611188" y="1371600"/>
            <a:ext cx="8151812" cy="3552825"/>
          </a:xfrm>
          <a:prstGeom prst="rect">
            <a:avLst/>
          </a:prstGeom>
          <a:noFill/>
          <a:ln w="9525">
            <a:noFill/>
            <a:miter lim="800000"/>
            <a:headEnd/>
            <a:tailEnd/>
          </a:ln>
        </p:spPr>
        <p:txBody>
          <a:bodyPr/>
          <a:lstStyle/>
          <a:p>
            <a:r>
              <a:rPr lang="ru-RU" altLang="ru-RU" sz="2400" dirty="0">
                <a:latin typeface="Times New Roman" pitchFamily="18" charset="0"/>
                <a:cs typeface="Times New Roman" pitchFamily="18" charset="0"/>
              </a:rPr>
              <a:t>Накопление и обогащение словарного запаса детей старшего дошкольного возраста происходит за счёт расширения знаний и представлений из окружающей жизни ребёнка; за счёт активизации разных частей речи(существительных, прилагательных и глаголов</a:t>
            </a:r>
            <a:r>
              <a:rPr lang="ru-RU" altLang="ru-RU" sz="2400" dirty="0" smtClean="0">
                <a:latin typeface="Times New Roman" pitchFamily="18" charset="0"/>
                <a:cs typeface="Times New Roman" pitchFamily="18" charset="0"/>
              </a:rPr>
              <a:t>).                     Ушакова О.С</a:t>
            </a:r>
          </a:p>
          <a:p>
            <a:r>
              <a:rPr lang="ru-RU" altLang="ru-RU" sz="2400" dirty="0" smtClean="0">
                <a:latin typeface="Times New Roman" pitchFamily="18" charset="0"/>
                <a:cs typeface="Times New Roman" pitchFamily="18" charset="0"/>
              </a:rPr>
              <a:t> </a:t>
            </a:r>
            <a:endParaRPr lang="ru-RU" altLang="ru-RU" sz="2400" dirty="0">
              <a:latin typeface="Times New Roman" pitchFamily="18" charset="0"/>
              <a:cs typeface="Times New Roman" pitchFamily="18" charset="0"/>
            </a:endParaRPr>
          </a:p>
        </p:txBody>
      </p:sp>
      <p:sp>
        <p:nvSpPr>
          <p:cNvPr id="7" name="Прямоугольник 6"/>
          <p:cNvSpPr/>
          <p:nvPr/>
        </p:nvSpPr>
        <p:spPr>
          <a:xfrm>
            <a:off x="609600" y="3429000"/>
            <a:ext cx="7467600" cy="1938992"/>
          </a:xfrm>
          <a:prstGeom prst="rect">
            <a:avLst/>
          </a:prstGeom>
        </p:spPr>
        <p:txBody>
          <a:bodyPr wrap="square">
            <a:spAutoFit/>
          </a:bodyPr>
          <a:lstStyle/>
          <a:p>
            <a:r>
              <a:rPr lang="ru-RU" sz="2400" dirty="0" smtClean="0">
                <a:latin typeface="Times New Roman" pitchFamily="18" charset="0"/>
                <a:cs typeface="Times New Roman" pitchFamily="18" charset="0"/>
              </a:rPr>
              <a:t>Алексеева М.М., Яшина В.И. выделяют две группы методов обогащения словаря дошкольника: методы накопления содержания детской речи и методы, направленные на закрепление и активизацию словаря, развитие его смысловой стороны </a:t>
            </a:r>
            <a:endParaRPr lang="ru-RU"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ChangeArrowheads="1"/>
          </p:cNvSpPr>
          <p:nvPr/>
        </p:nvSpPr>
        <p:spPr bwMode="auto">
          <a:xfrm>
            <a:off x="0" y="0"/>
            <a:ext cx="9144000" cy="838200"/>
          </a:xfrm>
          <a:prstGeom prst="rect">
            <a:avLst/>
          </a:prstGeom>
          <a:solidFill>
            <a:srgbClr val="002A7E"/>
          </a:solidFill>
          <a:ln w="9525">
            <a:noFill/>
            <a:miter lim="800000"/>
            <a:headEnd/>
            <a:tailEnd/>
          </a:ln>
        </p:spPr>
        <p:txBody>
          <a:bodyPr wrap="none" anchor="ctr"/>
          <a:lstStyle/>
          <a:p>
            <a:endParaRPr lang="ru-RU" altLang="ru-RU">
              <a:latin typeface="Calibri" pitchFamily="34" charset="0"/>
            </a:endParaRPr>
          </a:p>
        </p:txBody>
      </p:sp>
      <p:sp>
        <p:nvSpPr>
          <p:cNvPr id="29700" name="Rectangle 9"/>
          <p:cNvSpPr>
            <a:spLocks noChangeArrowheads="1"/>
          </p:cNvSpPr>
          <p:nvPr/>
        </p:nvSpPr>
        <p:spPr bwMode="auto">
          <a:xfrm>
            <a:off x="0" y="6021388"/>
            <a:ext cx="9144000" cy="836612"/>
          </a:xfrm>
          <a:prstGeom prst="rect">
            <a:avLst/>
          </a:prstGeom>
          <a:solidFill>
            <a:srgbClr val="002A7E"/>
          </a:solidFill>
          <a:ln w="9525">
            <a:noFill/>
            <a:miter lim="800000"/>
            <a:headEnd/>
            <a:tailEnd/>
          </a:ln>
        </p:spPr>
        <p:txBody>
          <a:bodyPr wrap="none" anchor="ctr"/>
          <a:lstStyle/>
          <a:p>
            <a:pPr algn="ctr"/>
            <a:endParaRPr lang="ru-RU" altLang="ru-RU" b="1">
              <a:solidFill>
                <a:schemeClr val="bg1"/>
              </a:solidFill>
              <a:latin typeface="Calibri" pitchFamily="34" charset="0"/>
            </a:endParaRPr>
          </a:p>
          <a:p>
            <a:pPr algn="ctr"/>
            <a:endParaRPr lang="ru-RU" altLang="ru-RU">
              <a:solidFill>
                <a:schemeClr val="bg1"/>
              </a:solidFill>
              <a:latin typeface="Calibri" pitchFamily="34" charset="0"/>
            </a:endParaRPr>
          </a:p>
        </p:txBody>
      </p:sp>
      <p:sp>
        <p:nvSpPr>
          <p:cNvPr id="29701" name="Rectangle 1"/>
          <p:cNvSpPr>
            <a:spLocks noChangeArrowheads="1"/>
          </p:cNvSpPr>
          <p:nvPr/>
        </p:nvSpPr>
        <p:spPr bwMode="auto">
          <a:xfrm>
            <a:off x="323850" y="3414713"/>
            <a:ext cx="8497888" cy="519112"/>
          </a:xfrm>
          <a:prstGeom prst="rect">
            <a:avLst/>
          </a:prstGeom>
          <a:noFill/>
          <a:ln w="9525">
            <a:noFill/>
            <a:miter lim="800000"/>
            <a:headEnd/>
            <a:tailEnd/>
          </a:ln>
        </p:spPr>
        <p:txBody>
          <a:bodyPr anchor="ctr">
            <a:spAutoFit/>
          </a:bodyPr>
          <a:lstStyle/>
          <a:p>
            <a:pPr indent="554038" algn="just"/>
            <a:endParaRPr lang="ru-RU" altLang="ko-KR" sz="2800">
              <a:latin typeface="Times New Roman" pitchFamily="18" charset="0"/>
              <a:cs typeface="Times New Roman" pitchFamily="18" charset="0"/>
            </a:endParaRPr>
          </a:p>
        </p:txBody>
      </p:sp>
      <p:sp>
        <p:nvSpPr>
          <p:cNvPr id="56321" name="Rectangle 1"/>
          <p:cNvSpPr>
            <a:spLocks noChangeArrowheads="1"/>
          </p:cNvSpPr>
          <p:nvPr/>
        </p:nvSpPr>
        <p:spPr bwMode="auto">
          <a:xfrm>
            <a:off x="228600" y="1340129"/>
            <a:ext cx="8686800"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Театрализованная деятельность – это организация театрализованной игры на основе литературного или фольклорного материала. </a:t>
            </a:r>
            <a:endParaRPr kumimoji="0" lang="ru-RU"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Театрализованная игра является эффективным средством социализации дошкольников; театрализованная деятельность способствует речевому развитию.</a:t>
            </a:r>
            <a:endParaRPr kumimoji="0" lang="ru-RU"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 Д. Маханёва отмечает, что именно театрализованная деятельность позволяет решить многие педагогические задачи, касающиеся обогащения словаря детей, совершенствованию диалогической, монологической речи, освоению выразительности речи, активизируется словарный запас, совершенствуется звуковая культура речи, её интонационный строй,    </a:t>
            </a:r>
            <a:endParaRPr kumimoji="0" lang="ru-RU"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также формирования выразительности речи ребенка, интеллектуального и художественно-эстетического воспитания </a:t>
            </a: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ChangeArrowheads="1"/>
          </p:cNvSpPr>
          <p:nvPr/>
        </p:nvSpPr>
        <p:spPr bwMode="auto">
          <a:xfrm>
            <a:off x="0" y="0"/>
            <a:ext cx="9144000" cy="1196975"/>
          </a:xfrm>
          <a:prstGeom prst="rect">
            <a:avLst/>
          </a:prstGeom>
          <a:solidFill>
            <a:srgbClr val="002A7E"/>
          </a:solidFill>
          <a:ln w="9525">
            <a:noFill/>
            <a:miter lim="800000"/>
            <a:headEnd/>
            <a:tailEnd/>
          </a:ln>
        </p:spPr>
        <p:txBody>
          <a:bodyPr wrap="none" anchor="ctr"/>
          <a:lstStyle/>
          <a:p>
            <a:endParaRPr lang="ru-RU" altLang="ru-RU">
              <a:latin typeface="Calibri" pitchFamily="34" charset="0"/>
            </a:endParaRPr>
          </a:p>
        </p:txBody>
      </p:sp>
      <p:sp>
        <p:nvSpPr>
          <p:cNvPr id="21508" name="Rectangle 9"/>
          <p:cNvSpPr>
            <a:spLocks noChangeArrowheads="1"/>
          </p:cNvSpPr>
          <p:nvPr/>
        </p:nvSpPr>
        <p:spPr bwMode="auto">
          <a:xfrm>
            <a:off x="0" y="6021388"/>
            <a:ext cx="9144000" cy="836612"/>
          </a:xfrm>
          <a:prstGeom prst="rect">
            <a:avLst/>
          </a:prstGeom>
          <a:solidFill>
            <a:srgbClr val="002A7E"/>
          </a:solidFill>
          <a:ln w="9525">
            <a:noFill/>
            <a:miter lim="800000"/>
            <a:headEnd/>
            <a:tailEnd/>
          </a:ln>
        </p:spPr>
        <p:txBody>
          <a:bodyPr wrap="none" anchor="ctr"/>
          <a:lstStyle/>
          <a:p>
            <a:pPr algn="ctr"/>
            <a:endParaRPr lang="ru-RU" altLang="ru-RU" b="1">
              <a:solidFill>
                <a:schemeClr val="bg1"/>
              </a:solidFill>
              <a:latin typeface="Calibri" pitchFamily="34" charset="0"/>
            </a:endParaRPr>
          </a:p>
          <a:p>
            <a:pPr algn="ctr"/>
            <a:endParaRPr lang="ru-RU" altLang="ru-RU">
              <a:solidFill>
                <a:schemeClr val="bg1"/>
              </a:solidFill>
              <a:latin typeface="Calibri" pitchFamily="34" charset="0"/>
            </a:endParaRPr>
          </a:p>
        </p:txBody>
      </p:sp>
      <p:pic>
        <p:nvPicPr>
          <p:cNvPr id="5" name="Рисунок 4" descr="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ChangeArrowheads="1"/>
          </p:cNvSpPr>
          <p:nvPr/>
        </p:nvSpPr>
        <p:spPr bwMode="auto">
          <a:xfrm>
            <a:off x="0" y="0"/>
            <a:ext cx="9144000" cy="1196975"/>
          </a:xfrm>
          <a:prstGeom prst="rect">
            <a:avLst/>
          </a:prstGeom>
          <a:solidFill>
            <a:srgbClr val="002A7E"/>
          </a:solidFill>
          <a:ln w="9525">
            <a:noFill/>
            <a:miter lim="800000"/>
            <a:headEnd/>
            <a:tailEnd/>
          </a:ln>
        </p:spPr>
        <p:txBody>
          <a:bodyPr wrap="none" anchor="ctr"/>
          <a:lstStyle/>
          <a:p>
            <a:endParaRPr lang="ru-RU" altLang="ru-RU">
              <a:latin typeface="Calibri" pitchFamily="34" charset="0"/>
            </a:endParaRPr>
          </a:p>
        </p:txBody>
      </p:sp>
      <p:sp>
        <p:nvSpPr>
          <p:cNvPr id="24580" name="Rectangle 9"/>
          <p:cNvSpPr>
            <a:spLocks noChangeArrowheads="1"/>
          </p:cNvSpPr>
          <p:nvPr/>
        </p:nvSpPr>
        <p:spPr bwMode="auto">
          <a:xfrm>
            <a:off x="0" y="6021388"/>
            <a:ext cx="9144000" cy="836612"/>
          </a:xfrm>
          <a:prstGeom prst="rect">
            <a:avLst/>
          </a:prstGeom>
          <a:solidFill>
            <a:srgbClr val="002A7E"/>
          </a:solidFill>
          <a:ln w="9525">
            <a:noFill/>
            <a:miter lim="800000"/>
            <a:headEnd/>
            <a:tailEnd/>
          </a:ln>
        </p:spPr>
        <p:txBody>
          <a:bodyPr wrap="none" anchor="ctr"/>
          <a:lstStyle/>
          <a:p>
            <a:pPr algn="ctr"/>
            <a:endParaRPr lang="ru-RU" altLang="ru-RU" b="1">
              <a:solidFill>
                <a:schemeClr val="bg1"/>
              </a:solidFill>
              <a:latin typeface="Calibri" pitchFamily="34" charset="0"/>
            </a:endParaRPr>
          </a:p>
          <a:p>
            <a:pPr algn="ctr"/>
            <a:endParaRPr lang="ru-RU" altLang="ru-RU">
              <a:solidFill>
                <a:schemeClr val="bg1"/>
              </a:solidFill>
              <a:latin typeface="Calibri" pitchFamily="34" charset="0"/>
            </a:endParaRPr>
          </a:p>
        </p:txBody>
      </p:sp>
      <p:sp>
        <p:nvSpPr>
          <p:cNvPr id="24581" name="Rectangle 7"/>
          <p:cNvSpPr>
            <a:spLocks noChangeArrowheads="1"/>
          </p:cNvSpPr>
          <p:nvPr/>
        </p:nvSpPr>
        <p:spPr bwMode="auto">
          <a:xfrm>
            <a:off x="468313" y="2420938"/>
            <a:ext cx="7848600" cy="2087562"/>
          </a:xfrm>
          <a:prstGeom prst="rect">
            <a:avLst/>
          </a:prstGeom>
          <a:noFill/>
          <a:ln w="9525">
            <a:noFill/>
            <a:miter lim="800000"/>
            <a:headEnd/>
            <a:tailEnd/>
          </a:ln>
        </p:spPr>
        <p:txBody>
          <a:bodyPr/>
          <a:lstStyle/>
          <a:p>
            <a:endParaRPr lang="ru-RU" altLang="ru-RU" sz="4400" dirty="0">
              <a:latin typeface="Calibri" pitchFamily="34" charset="0"/>
            </a:endParaRPr>
          </a:p>
        </p:txBody>
      </p:sp>
      <p:pic>
        <p:nvPicPr>
          <p:cNvPr id="5" name="Рисунок 4" descr="2.jpg"/>
          <p:cNvPicPr>
            <a:picLocks noChangeAspect="1"/>
          </p:cNvPicPr>
          <p:nvPr/>
        </p:nvPicPr>
        <p:blipFill>
          <a:blip r:embed="rId3" cstate="print"/>
          <a:stretch>
            <a:fillRect/>
          </a:stretch>
        </p:blipFill>
        <p:spPr>
          <a:xfrm>
            <a:off x="0" y="0"/>
            <a:ext cx="10134600" cy="6858000"/>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ChangeArrowheads="1"/>
          </p:cNvSpPr>
          <p:nvPr/>
        </p:nvSpPr>
        <p:spPr bwMode="auto">
          <a:xfrm>
            <a:off x="0" y="0"/>
            <a:ext cx="9144000" cy="1196975"/>
          </a:xfrm>
          <a:prstGeom prst="rect">
            <a:avLst/>
          </a:prstGeom>
          <a:solidFill>
            <a:srgbClr val="002A7E"/>
          </a:solidFill>
          <a:ln w="9525">
            <a:noFill/>
            <a:miter lim="800000"/>
            <a:headEnd/>
            <a:tailEnd/>
          </a:ln>
        </p:spPr>
        <p:txBody>
          <a:bodyPr wrap="none" anchor="ctr"/>
          <a:lstStyle/>
          <a:p>
            <a:endParaRPr lang="ru-RU" altLang="ru-RU">
              <a:latin typeface="Calibri" pitchFamily="34" charset="0"/>
            </a:endParaRPr>
          </a:p>
        </p:txBody>
      </p:sp>
      <p:sp>
        <p:nvSpPr>
          <p:cNvPr id="31748" name="Rectangle 9"/>
          <p:cNvSpPr>
            <a:spLocks noChangeArrowheads="1"/>
          </p:cNvSpPr>
          <p:nvPr/>
        </p:nvSpPr>
        <p:spPr bwMode="auto">
          <a:xfrm>
            <a:off x="0" y="6021388"/>
            <a:ext cx="9144000" cy="836612"/>
          </a:xfrm>
          <a:prstGeom prst="rect">
            <a:avLst/>
          </a:prstGeom>
          <a:solidFill>
            <a:srgbClr val="002A7E"/>
          </a:solidFill>
          <a:ln w="9525">
            <a:noFill/>
            <a:miter lim="800000"/>
            <a:headEnd/>
            <a:tailEnd/>
          </a:ln>
        </p:spPr>
        <p:txBody>
          <a:bodyPr wrap="none" anchor="ctr"/>
          <a:lstStyle/>
          <a:p>
            <a:pPr algn="ctr"/>
            <a:endParaRPr lang="ru-RU" altLang="ru-RU" b="1">
              <a:solidFill>
                <a:schemeClr val="bg1"/>
              </a:solidFill>
              <a:latin typeface="Calibri" pitchFamily="34" charset="0"/>
            </a:endParaRPr>
          </a:p>
          <a:p>
            <a:pPr algn="ctr"/>
            <a:endParaRPr lang="ru-RU" altLang="ru-RU">
              <a:solidFill>
                <a:schemeClr val="bg1"/>
              </a:solidFill>
              <a:latin typeface="Calibri" pitchFamily="34" charset="0"/>
            </a:endParaRPr>
          </a:p>
        </p:txBody>
      </p:sp>
      <p:sp>
        <p:nvSpPr>
          <p:cNvPr id="5121" name="Rectangle 1"/>
          <p:cNvSpPr>
            <a:spLocks noChangeArrowheads="1"/>
          </p:cNvSpPr>
          <p:nvPr/>
        </p:nvSpPr>
        <p:spPr bwMode="auto">
          <a:xfrm>
            <a:off x="228600" y="2016591"/>
            <a:ext cx="8686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a:r>
              <a:rPr lang="ru-RU" sz="2400" dirty="0" smtClean="0">
                <a:latin typeface="Times New Roman" pitchFamily="18" charset="0"/>
                <a:cs typeface="Times New Roman" pitchFamily="18" charset="0"/>
              </a:rPr>
              <a:t>Для оценки уровня сформированности словаря были использованы задания из методики комплексных речевых занятий, разработанных в лаборатории развития речи Исследовательского центра семьи и детства Российской Академии образования под руководством О.С. Ушаковой и диагностика словарного запаса ребенка Н.В. </a:t>
            </a:r>
            <a:r>
              <a:rPr lang="ru-RU" sz="2400" dirty="0" smtClean="0">
                <a:latin typeface="Times New Roman" pitchFamily="18" charset="0"/>
                <a:cs typeface="Times New Roman" pitchFamily="18" charset="0"/>
              </a:rPr>
              <a:t>Прокопенко.</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455</Words>
  <Application>Microsoft Office PowerPoint</Application>
  <PresentationFormat>Экран (4:3)</PresentationFormat>
  <Paragraphs>40</Paragraphs>
  <Slides>10</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Алексей</dc:creator>
  <cp:lastModifiedBy>Детский сад</cp:lastModifiedBy>
  <cp:revision>63</cp:revision>
  <dcterms:created xsi:type="dcterms:W3CDTF">2015-09-14T07:23:56Z</dcterms:created>
  <dcterms:modified xsi:type="dcterms:W3CDTF">2023-03-09T03:59:55Z</dcterms:modified>
</cp:coreProperties>
</file>